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3"/>
  </p:notesMasterIdLst>
  <p:sldIdLst>
    <p:sldId id="259" r:id="rId3"/>
    <p:sldId id="258" r:id="rId4"/>
    <p:sldId id="257" r:id="rId5"/>
    <p:sldId id="265" r:id="rId6"/>
    <p:sldId id="262" r:id="rId7"/>
    <p:sldId id="264" r:id="rId8"/>
    <p:sldId id="263" r:id="rId9"/>
    <p:sldId id="266" r:id="rId10"/>
    <p:sldId id="267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6B448-AB75-4E51-AA64-DC6BD500E1A1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26872-A206-4A06-B43E-D79D3168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418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C3E4C7-89A4-4FBF-9AFF-2779B811584F}" type="slidenum">
              <a:rPr kumimoji="0" lang="en-US" altLang="ru-RU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ru-RU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101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0907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4398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17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38300" y="1524000"/>
            <a:ext cx="10363200" cy="704850"/>
          </a:xfrm>
          <a:effectLst>
            <a:outerShdw algn="ctr" rotWithShape="0">
              <a:schemeClr val="bg2"/>
            </a:outerShdw>
          </a:effectLst>
        </p:spPr>
        <p:txBody>
          <a:bodyPr/>
          <a:lstStyle>
            <a:lvl1pPr algn="r">
              <a:defRPr sz="36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38300" y="2209800"/>
            <a:ext cx="10363200" cy="685800"/>
          </a:xfrm>
          <a:effectLst>
            <a:outerShdw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4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  <p:extLst>
      <p:ext uri="{BB962C8B-B14F-4D97-AF65-F5344CB8AC3E}">
        <p14:creationId xmlns:p14="http://schemas.microsoft.com/office/powerpoint/2010/main" val="704729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086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065626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1600" y="2971800"/>
            <a:ext cx="47752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50000" y="2971800"/>
            <a:ext cx="47752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27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412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0503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363670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080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7836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3175126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53850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86800" y="2209800"/>
            <a:ext cx="2438400" cy="4495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1600" y="2209800"/>
            <a:ext cx="7112000" cy="4495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3570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539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231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427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11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031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691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415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22C68-F699-4CD7-927D-882F451BD786}" type="datetimeFigureOut">
              <a:rPr lang="ru-RU" smtClean="0"/>
              <a:t>23.06.2018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7FA99-03DA-4CFC-8CBE-2381C9222E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509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209801"/>
            <a:ext cx="97536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971800"/>
            <a:ext cx="97536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  <p:extLst>
      <p:ext uri="{BB962C8B-B14F-4D97-AF65-F5344CB8AC3E}">
        <p14:creationId xmlns:p14="http://schemas.microsoft.com/office/powerpoint/2010/main" val="3790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105A5B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105A5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105A5B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105A5B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05A5B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05A5B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9144000" cy="364308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«Медицинский университет Астана»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среднего медицинского персонала в проведении </a:t>
            </a:r>
            <a:r>
              <a:rPr lang="ru-RU" sz="4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скрининговой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программы в ПМСП</a:t>
            </a:r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4389120"/>
            <a:ext cx="9144000" cy="2055222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Ж.Б. Бекбергенова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Астана 2018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59505" y="304800"/>
            <a:ext cx="1072989" cy="106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855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98286"/>
            <a:ext cx="10515600" cy="537867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Благодарим за внимание!</a:t>
            </a:r>
          </a:p>
          <a:p>
            <a:pPr marL="0" indent="0" algn="ctr">
              <a:buNone/>
            </a:pP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8323" y="1889443"/>
            <a:ext cx="6915354" cy="428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22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2619376" y="817563"/>
            <a:ext cx="6964363" cy="882650"/>
          </a:xfrm>
        </p:spPr>
        <p:txBody>
          <a:bodyPr>
            <a:normAutofit/>
          </a:bodyPr>
          <a:lstStyle/>
          <a:p>
            <a:r>
              <a:rPr lang="ru-RU" alt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</a:t>
            </a:r>
            <a:endParaRPr lang="ru-RU" alt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818866" y="1700214"/>
            <a:ext cx="10534934" cy="4022725"/>
          </a:xfrm>
        </p:spPr>
        <p:txBody>
          <a:bodyPr>
            <a:normAutofit/>
          </a:bodyPr>
          <a:lstStyle/>
          <a:p>
            <a:pPr algn="just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о ситуации в области неинфекционных заболеваний в мире, ВОЗ 2010 г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Рамочная конвенция ВОЗ</a:t>
            </a: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для Глобальной стратегии по профилактике неинфекционных заболеваний	и борьбе с ними	на 2008–2013 гг. </a:t>
            </a:r>
            <a:endParaRPr lang="ru-RU" alt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Глобальный план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профилактике неинфекционных заболеваний	и борьбе с ними	на </a:t>
            </a:r>
            <a:r>
              <a:rPr lang="ru-RU" alt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2013–2020 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гг. </a:t>
            </a:r>
          </a:p>
          <a:p>
            <a:pPr algn="just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D252A46-528C-4A0E-A5AD-8797317286EB}" type="slidenum">
              <a:rPr lang="ru-RU" altLang="ru-RU" smtClean="0">
                <a:solidFill>
                  <a:schemeClr val="tx2"/>
                </a:solidFill>
                <a:latin typeface="Rage Italic" panose="03070502040507070304" pitchFamily="66" charset="0"/>
              </a:rPr>
              <a:pPr/>
              <a:t>2</a:t>
            </a:fld>
            <a:endParaRPr lang="ru-RU" altLang="ru-RU" smtClean="0">
              <a:solidFill>
                <a:schemeClr val="tx2"/>
              </a:solidFill>
              <a:latin typeface="Rage Italic" panose="03070502040507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80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FF0000"/>
                </a:solidFill>
              </a:rPr>
              <a:t>Скрининговые</a:t>
            </a:r>
            <a:r>
              <a:rPr lang="ru-RU" dirty="0" smtClean="0">
                <a:solidFill>
                  <a:srgbClr val="FF0000"/>
                </a:solidFill>
              </a:rPr>
              <a:t> программы в Республике Казахстан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9788" y="1371600"/>
            <a:ext cx="5157788" cy="54032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2009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734292" y="1911927"/>
            <a:ext cx="5263284" cy="427773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Скрининг на раннее выявление АГ, ИБС 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Скрининг на рак молочной железы</a:t>
            </a: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Скрининг женщин на раннее выявление рака шейки матки с использованием РАР-теста. _____________________________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Участковые врачи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331526" y="1371600"/>
            <a:ext cx="5023861" cy="540327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 год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103072" y="1911927"/>
            <a:ext cx="5252316" cy="42777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Скрининг на раннее выявление сахарного диабета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Скрининг детей раннего возраста на выявление врожденной и наследственной патологии слуха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Скрининг на раннее выявление глаукомы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Скрининг целевых групп риска на гепатит В и С у детей и взрослых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Скрининг на раннее выявление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колоректального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рака </a:t>
            </a:r>
          </a:p>
          <a:p>
            <a:pPr marL="0" indent="0" algn="just">
              <a:buNone/>
            </a:pPr>
            <a:r>
              <a:rPr lang="ru-RU" dirty="0" smtClean="0"/>
              <a:t>_________________________________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Врач </a:t>
            </a:r>
            <a:r>
              <a:rPr lang="ru-RU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скринингового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кабинета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1981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671" y="142205"/>
            <a:ext cx="9984657" cy="6715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06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Прямая со стрелкой 19"/>
          <p:cNvCxnSpPr>
            <a:stCxn id="2" idx="3"/>
            <a:endCxn id="10" idx="1"/>
          </p:cNvCxnSpPr>
          <p:nvPr/>
        </p:nvCxnSpPr>
        <p:spPr>
          <a:xfrm>
            <a:off x="2423666" y="1879501"/>
            <a:ext cx="571779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938BAE8F-AAF9-4739-9133-A526E5E0C156}" type="slidenum">
              <a:rPr lang="ru-RU" sz="2400" baseline="-25000">
                <a:solidFill>
                  <a:srgbClr val="4D4D4D"/>
                </a:solidFill>
                <a:latin typeface="Arial" charset="0"/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 sz="2400" baseline="-25000">
              <a:solidFill>
                <a:srgbClr val="4D4D4D"/>
              </a:solidFill>
              <a:latin typeface="Arial" charset="0"/>
            </a:endParaRPr>
          </a:p>
        </p:txBody>
      </p:sp>
      <p:pic>
        <p:nvPicPr>
          <p:cNvPr id="2" name="Picture 2" descr="https://encrypted-tbn1.gstatic.com/images?q=tbn:ANd9GcTwNBQclPhkOfZilXlzNyCdfR8mzenuEibO74-eNplHvQ7fura8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3592" y="1412776"/>
            <a:ext cx="6000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кругленный прямоугольник 2"/>
          <p:cNvSpPr/>
          <p:nvPr/>
        </p:nvSpPr>
        <p:spPr>
          <a:xfrm>
            <a:off x="2639616" y="1574131"/>
            <a:ext cx="1512168" cy="613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Регистратура (амбулаторная карта)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740" y="1412776"/>
            <a:ext cx="1656184" cy="10801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chemeClr val="accent5">
                    <a:lumMod val="75000"/>
                  </a:schemeClr>
                </a:solidFill>
                <a:latin typeface="Microsoft Sans Serif"/>
              </a:rPr>
              <a:t>Доврачебный кабинет (измерение АД, глюкозы крови)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64614" y="1412777"/>
            <a:ext cx="1368152" cy="933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Участковый врач (диагноз, взятие на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«Д»-учет)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205352" y="2502814"/>
            <a:ext cx="1872208" cy="648071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baseline="-25000" dirty="0">
                <a:solidFill>
                  <a:srgbClr val="4D4D4D"/>
                </a:solidFill>
                <a:latin typeface="Microsoft Sans Serif"/>
              </a:rPr>
              <a:t>Решение об участии в ПУЗ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8141456" y="1493454"/>
            <a:ext cx="1656184" cy="772095"/>
          </a:xfrm>
          <a:prstGeom prst="roundRect">
            <a:avLst>
              <a:gd name="adj" fmla="val 3194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chemeClr val="accent5">
                    <a:lumMod val="75000"/>
                  </a:schemeClr>
                </a:solidFill>
                <a:latin typeface="Microsoft Sans Serif"/>
              </a:rPr>
              <a:t>Участковая медсестра (анкета)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688288" y="4869160"/>
            <a:ext cx="1512168" cy="9132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Кардиолог, эндокринолог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(коррекция лечения)</a:t>
            </a: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8688288" y="3861048"/>
            <a:ext cx="1512168" cy="936104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Врач ЗОЖ: рекомендации по диете, ЛФК, буклеты</a:t>
            </a:r>
          </a:p>
        </p:txBody>
      </p:sp>
      <p:sp>
        <p:nvSpPr>
          <p:cNvPr id="13" name="Прямоугольник с двумя скругленными соседними углами 12"/>
          <p:cNvSpPr/>
          <p:nvPr/>
        </p:nvSpPr>
        <p:spPr>
          <a:xfrm>
            <a:off x="6456041" y="6129300"/>
            <a:ext cx="1524905" cy="684076"/>
          </a:xfrm>
          <a:prstGeom prst="round2Same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Школа здоровья: диабет, АГ, ХСН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986674" y="3429000"/>
            <a:ext cx="155010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Заключение соглашения, выдача дневника самоконтроля</a:t>
            </a:r>
          </a:p>
        </p:txBody>
      </p:sp>
      <p:pic>
        <p:nvPicPr>
          <p:cNvPr id="16" name="Picture 2" descr="https://encrypted-tbn1.gstatic.com/images?q=tbn:ANd9GcTwNBQclPhkOfZilXlzNyCdfR8mzenuEibO74-eNplHvQ7fura8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9248" y="4607623"/>
            <a:ext cx="600075" cy="93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4712648" y="5661248"/>
            <a:ext cx="1671385" cy="453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Участковый врач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793230" y="3996561"/>
            <a:ext cx="1518795" cy="4537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Участковая медсестра 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091973" y="4764055"/>
            <a:ext cx="2894700" cy="6867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Ежемесячная контрольная явка, ведение дневника самоконтроля, связь по телефону</a:t>
            </a:r>
          </a:p>
        </p:txBody>
      </p:sp>
      <p:cxnSp>
        <p:nvCxnSpPr>
          <p:cNvPr id="22" name="Прямая со стрелкой 21"/>
          <p:cNvCxnSpPr>
            <a:stCxn id="8" idx="2"/>
            <a:endCxn id="9" idx="0"/>
          </p:cNvCxnSpPr>
          <p:nvPr/>
        </p:nvCxnSpPr>
        <p:spPr>
          <a:xfrm>
            <a:off x="7148690" y="2346227"/>
            <a:ext cx="992766" cy="1565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0" idx="2"/>
            <a:endCxn id="9" idx="0"/>
          </p:cNvCxnSpPr>
          <p:nvPr/>
        </p:nvCxnSpPr>
        <p:spPr>
          <a:xfrm flipH="1">
            <a:off x="8141456" y="2265549"/>
            <a:ext cx="828092" cy="237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</p:cNvCxnSpPr>
          <p:nvPr/>
        </p:nvCxnSpPr>
        <p:spPr>
          <a:xfrm>
            <a:off x="8141456" y="3150884"/>
            <a:ext cx="0" cy="2781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4" idx="2"/>
            <a:endCxn id="16" idx="0"/>
          </p:cNvCxnSpPr>
          <p:nvPr/>
        </p:nvCxnSpPr>
        <p:spPr>
          <a:xfrm flipH="1">
            <a:off x="7559286" y="4293097"/>
            <a:ext cx="202443" cy="3145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12" idx="2"/>
            <a:endCxn id="16" idx="3"/>
          </p:cNvCxnSpPr>
          <p:nvPr/>
        </p:nvCxnSpPr>
        <p:spPr>
          <a:xfrm flipH="1">
            <a:off x="7859322" y="4329100"/>
            <a:ext cx="828966" cy="7452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Прямая со стрелкой 1024"/>
          <p:cNvCxnSpPr>
            <a:stCxn id="11" idx="1"/>
            <a:endCxn id="16" idx="3"/>
          </p:cNvCxnSpPr>
          <p:nvPr/>
        </p:nvCxnSpPr>
        <p:spPr>
          <a:xfrm flipH="1" flipV="1">
            <a:off x="7859322" y="5074349"/>
            <a:ext cx="828966" cy="2514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Прямая со стрелкой 1027"/>
          <p:cNvCxnSpPr>
            <a:stCxn id="13" idx="3"/>
            <a:endCxn id="16" idx="2"/>
          </p:cNvCxnSpPr>
          <p:nvPr/>
        </p:nvCxnSpPr>
        <p:spPr>
          <a:xfrm flipV="1">
            <a:off x="7218493" y="5541074"/>
            <a:ext cx="340792" cy="5882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Прямая со стрелкой 1029"/>
          <p:cNvCxnSpPr>
            <a:stCxn id="17" idx="3"/>
            <a:endCxn id="16" idx="2"/>
          </p:cNvCxnSpPr>
          <p:nvPr/>
        </p:nvCxnSpPr>
        <p:spPr>
          <a:xfrm flipV="1">
            <a:off x="6384033" y="5541073"/>
            <a:ext cx="1175253" cy="3470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2" name="Прямая со стрелкой 1031"/>
          <p:cNvCxnSpPr>
            <a:stCxn id="15" idx="3"/>
            <a:endCxn id="16" idx="1"/>
          </p:cNvCxnSpPr>
          <p:nvPr/>
        </p:nvCxnSpPr>
        <p:spPr>
          <a:xfrm flipV="1">
            <a:off x="6986673" y="5074349"/>
            <a:ext cx="272574" cy="330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4" name="Прямая со стрелкой 1033"/>
          <p:cNvCxnSpPr>
            <a:stCxn id="18" idx="3"/>
            <a:endCxn id="16" idx="0"/>
          </p:cNvCxnSpPr>
          <p:nvPr/>
        </p:nvCxnSpPr>
        <p:spPr>
          <a:xfrm>
            <a:off x="6312025" y="4223461"/>
            <a:ext cx="1247261" cy="3841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5" name="Прямая со стрелкой 1044"/>
          <p:cNvCxnSpPr>
            <a:stCxn id="18" idx="2"/>
            <a:endCxn id="15" idx="0"/>
          </p:cNvCxnSpPr>
          <p:nvPr/>
        </p:nvCxnSpPr>
        <p:spPr>
          <a:xfrm flipH="1">
            <a:off x="5539323" y="4450360"/>
            <a:ext cx="13304" cy="31369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7" name="Прямая со стрелкой 1046"/>
          <p:cNvCxnSpPr>
            <a:stCxn id="17" idx="0"/>
            <a:endCxn id="15" idx="2"/>
          </p:cNvCxnSpPr>
          <p:nvPr/>
        </p:nvCxnSpPr>
        <p:spPr>
          <a:xfrm flipH="1" flipV="1">
            <a:off x="5539324" y="5450836"/>
            <a:ext cx="9017" cy="210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0" name="Скругленный прямоугольник 1049"/>
          <p:cNvSpPr/>
          <p:nvPr/>
        </p:nvSpPr>
        <p:spPr>
          <a:xfrm>
            <a:off x="8698904" y="5877272"/>
            <a:ext cx="1501553" cy="342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Психолог</a:t>
            </a:r>
          </a:p>
        </p:txBody>
      </p:sp>
      <p:cxnSp>
        <p:nvCxnSpPr>
          <p:cNvPr id="1055" name="Прямая со стрелкой 1054"/>
          <p:cNvCxnSpPr>
            <a:stCxn id="1050" idx="1"/>
            <a:endCxn id="16" idx="3"/>
          </p:cNvCxnSpPr>
          <p:nvPr/>
        </p:nvCxnSpPr>
        <p:spPr>
          <a:xfrm flipH="1" flipV="1">
            <a:off x="7859323" y="5074349"/>
            <a:ext cx="839581" cy="9739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Скругленный прямоугольник 66"/>
          <p:cNvSpPr/>
          <p:nvPr/>
        </p:nvSpPr>
        <p:spPr>
          <a:xfrm>
            <a:off x="8326784" y="6371710"/>
            <a:ext cx="1501553" cy="3420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aseline="-25000" dirty="0">
                <a:solidFill>
                  <a:srgbClr val="FFFFFF"/>
                </a:solidFill>
                <a:latin typeface="Microsoft Sans Serif"/>
              </a:rPr>
              <a:t>Соцработник</a:t>
            </a:r>
          </a:p>
        </p:txBody>
      </p:sp>
      <p:cxnSp>
        <p:nvCxnSpPr>
          <p:cNvPr id="1060" name="Прямая со стрелкой 1059"/>
          <p:cNvCxnSpPr>
            <a:stCxn id="67" idx="1"/>
            <a:endCxn id="16" idx="2"/>
          </p:cNvCxnSpPr>
          <p:nvPr/>
        </p:nvCxnSpPr>
        <p:spPr>
          <a:xfrm flipH="1" flipV="1">
            <a:off x="7559285" y="5541073"/>
            <a:ext cx="767498" cy="1001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1" name="TextBox 1060"/>
          <p:cNvSpPr txBox="1"/>
          <p:nvPr/>
        </p:nvSpPr>
        <p:spPr>
          <a:xfrm>
            <a:off x="6502659" y="2"/>
            <a:ext cx="4104457" cy="748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baseline="-25000" dirty="0">
                <a:solidFill>
                  <a:srgbClr val="FFFFFF"/>
                </a:solidFill>
                <a:latin typeface="Arial" charset="0"/>
              </a:rPr>
              <a:t>МАРШРУТ пациента, участвующего в ПУЗ</a:t>
            </a:r>
          </a:p>
        </p:txBody>
      </p:sp>
      <p:cxnSp>
        <p:nvCxnSpPr>
          <p:cNvPr id="1063" name="Прямая со стрелкой 1062"/>
          <p:cNvCxnSpPr/>
          <p:nvPr/>
        </p:nvCxnSpPr>
        <p:spPr>
          <a:xfrm flipV="1">
            <a:off x="4439816" y="2424520"/>
            <a:ext cx="0" cy="22772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881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alt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медицинской сестры в организации и проведении </a:t>
            </a:r>
            <a:r>
              <a:rPr lang="ru-RU" altLang="ru-RU" sz="3600" b="1" dirty="0" err="1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скрининговых</a:t>
            </a:r>
            <a:r>
              <a:rPr lang="ru-RU" altLang="ru-RU" sz="3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осмотров</a:t>
            </a:r>
            <a:endParaRPr lang="ru-RU" altLang="ru-RU" sz="36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Базовая </a:t>
            </a:r>
            <a:r>
              <a:rPr lang="ru-RU" alt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скрининговая</a:t>
            </a: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сбор данных анамнеза;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анкетный тест;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антропометрия (масса тела,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рост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т.д.);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оценка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остроты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зрения и остроты слуха;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измерение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 и внутриглазного дна и т.д.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выполнения лабораторного и инструментального обследования: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биохимический анализ крови;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кала;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определение в моче глюкозы;</a:t>
            </a:r>
          </a:p>
          <a:p>
            <a:pPr algn="just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■ 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ЭКГ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т.д.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3805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53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9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65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71" presetID="4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94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8710"/>
            <a:ext cx="10515600" cy="132197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медработников</a:t>
            </a:r>
            <a:br>
              <a:rPr lang="ru-RU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план работы и программу обучения по каждой тематике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эффективного проведения скрининга необходимо постоянно проводить обучение среднего медицинского персонала ПМСП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 вовлекать средний медперсонал в работу с пациентами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FCD8-8985-43D8-AC95-C59D3684825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07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95800" y="1988840"/>
            <a:ext cx="6264696" cy="704850"/>
          </a:xfrm>
        </p:spPr>
        <p:txBody>
          <a:bodyPr/>
          <a:lstStyle/>
          <a:p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Программы управления заболевания (ПУЗ</a:t>
            </a:r>
            <a:r>
              <a:rPr lang="ru-RU" altLang="ru-RU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alt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84032" y="5085184"/>
            <a:ext cx="4176464" cy="648072"/>
          </a:xfrm>
        </p:spPr>
        <p:txBody>
          <a:bodyPr/>
          <a:lstStyle/>
          <a:p>
            <a:endParaRPr lang="ru-RU" alt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87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12024" y="366279"/>
            <a:ext cx="4355976" cy="922337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bg1"/>
                </a:solidFill>
              </a:rPr>
              <a:t>Мультидисциплинарная</a:t>
            </a:r>
            <a:r>
              <a:rPr lang="ru-RU" sz="2800" b="1" dirty="0">
                <a:solidFill>
                  <a:schemeClr val="bg1"/>
                </a:solidFill>
              </a:rPr>
              <a:t> команда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79576" y="2204864"/>
            <a:ext cx="8178874" cy="4176464"/>
          </a:xfrm>
        </p:spPr>
        <p:txBody>
          <a:bodyPr rtlCol="0">
            <a:normAutofit fontScale="77500" lnSpcReduction="20000"/>
          </a:bodyPr>
          <a:lstStyle/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/>
              <a:t>Врач-терапевт/ВОП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/>
              <a:t>Врач-кардиолог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 err="1"/>
              <a:t>Врач-реабилитолог</a:t>
            </a:r>
            <a:endParaRPr lang="ru-RU" sz="2900" dirty="0"/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/>
              <a:t>Врач-офтальмолог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/>
              <a:t>Врач-эндокринолог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rgbClr val="0070C0"/>
                </a:solidFill>
              </a:rPr>
              <a:t>Врач-диетолог или обученный средний медперсонал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rgbClr val="0070C0"/>
                </a:solidFill>
              </a:rPr>
              <a:t>Специалист службы ЗОЖ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rgbClr val="0070C0"/>
                </a:solidFill>
              </a:rPr>
              <a:t>Медсестра по консультированию и обучению пациентов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rgbClr val="0070C0"/>
                </a:solidFill>
              </a:rPr>
              <a:t>Медперсонал для телефонных консультаций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>
                <a:solidFill>
                  <a:srgbClr val="0070C0"/>
                </a:solidFill>
              </a:rPr>
              <a:t>Социальный работник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sz="2900" dirty="0"/>
              <a:t> ………</a:t>
            </a:r>
          </a:p>
          <a:p>
            <a:pPr marL="365760" indent="-283464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1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86E5BA-C728-4DCC-B936-830C8B3835B0}" type="slidenum">
              <a:rPr lang="ru-RU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624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oktor">
  <a:themeElements>
    <a:clrScheme name="powerpoint-template 4">
      <a:dk1>
        <a:srgbClr val="4D4D4D"/>
      </a:dk1>
      <a:lt1>
        <a:srgbClr val="FFFFFF"/>
      </a:lt1>
      <a:dk2>
        <a:srgbClr val="4D4D4D"/>
      </a:dk2>
      <a:lt2>
        <a:srgbClr val="105A5B"/>
      </a:lt2>
      <a:accent1>
        <a:srgbClr val="167C7E"/>
      </a:accent1>
      <a:accent2>
        <a:srgbClr val="1C9495"/>
      </a:accent2>
      <a:accent3>
        <a:srgbClr val="FFFFFF"/>
      </a:accent3>
      <a:accent4>
        <a:srgbClr val="404040"/>
      </a:accent4>
      <a:accent5>
        <a:srgbClr val="ABBFC0"/>
      </a:accent5>
      <a:accent6>
        <a:srgbClr val="188687"/>
      </a:accent6>
      <a:hlink>
        <a:srgbClr val="28ACB0"/>
      </a:hlink>
      <a:folHlink>
        <a:srgbClr val="DDDDDD"/>
      </a:folHlink>
    </a:clrScheme>
    <a:fontScheme name="powerpoint-template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 1">
        <a:dk1>
          <a:srgbClr val="4D4D4D"/>
        </a:dk1>
        <a:lt1>
          <a:srgbClr val="FFFFFF"/>
        </a:lt1>
        <a:dk2>
          <a:srgbClr val="4D4D4D"/>
        </a:dk2>
        <a:lt2>
          <a:srgbClr val="80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2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1FAAE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3">
        <a:dk1>
          <a:srgbClr val="4D4D4D"/>
        </a:dk1>
        <a:lt1>
          <a:srgbClr val="FFFFFF"/>
        </a:lt1>
        <a:dk2>
          <a:srgbClr val="4D4D4D"/>
        </a:dk2>
        <a:lt2>
          <a:srgbClr val="1376BA"/>
        </a:lt2>
        <a:accent1>
          <a:srgbClr val="2091CB"/>
        </a:accent1>
        <a:accent2>
          <a:srgbClr val="2D76E4"/>
        </a:accent2>
        <a:accent3>
          <a:srgbClr val="FFFFFF"/>
        </a:accent3>
        <a:accent4>
          <a:srgbClr val="404040"/>
        </a:accent4>
        <a:accent5>
          <a:srgbClr val="ABC7E2"/>
        </a:accent5>
        <a:accent6>
          <a:srgbClr val="286ACF"/>
        </a:accent6>
        <a:hlink>
          <a:srgbClr val="3BAEDB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 4">
        <a:dk1>
          <a:srgbClr val="4D4D4D"/>
        </a:dk1>
        <a:lt1>
          <a:srgbClr val="FFFFFF"/>
        </a:lt1>
        <a:dk2>
          <a:srgbClr val="4D4D4D"/>
        </a:dk2>
        <a:lt2>
          <a:srgbClr val="105A5B"/>
        </a:lt2>
        <a:accent1>
          <a:srgbClr val="167C7E"/>
        </a:accent1>
        <a:accent2>
          <a:srgbClr val="1C9495"/>
        </a:accent2>
        <a:accent3>
          <a:srgbClr val="FFFFFF"/>
        </a:accent3>
        <a:accent4>
          <a:srgbClr val="404040"/>
        </a:accent4>
        <a:accent5>
          <a:srgbClr val="ABBFC0"/>
        </a:accent5>
        <a:accent6>
          <a:srgbClr val="188687"/>
        </a:accent6>
        <a:hlink>
          <a:srgbClr val="28ACB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305</Words>
  <Application>Microsoft Office PowerPoint</Application>
  <PresentationFormat>Широкоэкранный</PresentationFormat>
  <Paragraphs>78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Microsoft Sans Serif</vt:lpstr>
      <vt:lpstr>Rage Italic</vt:lpstr>
      <vt:lpstr>Times New Roman</vt:lpstr>
      <vt:lpstr>Wingdings</vt:lpstr>
      <vt:lpstr>Wingdings 2</vt:lpstr>
      <vt:lpstr>Тема Office</vt:lpstr>
      <vt:lpstr>Doktor</vt:lpstr>
      <vt:lpstr>АО «Медицинский университет Астана» Роль среднего медицинского персонала в проведении скрининговой программы в ПМСП</vt:lpstr>
      <vt:lpstr>ВОЗ</vt:lpstr>
      <vt:lpstr>Скрининговые программы в Республике Казахстан</vt:lpstr>
      <vt:lpstr>Презентация PowerPoint</vt:lpstr>
      <vt:lpstr>Презентация PowerPoint</vt:lpstr>
      <vt:lpstr> Роль медицинской сестры в организации и проведении скрининговых осмотров</vt:lpstr>
      <vt:lpstr> Обучение медработников </vt:lpstr>
      <vt:lpstr>Программы управления заболевания (ПУЗ)</vt:lpstr>
      <vt:lpstr>Мультидисциплинарная команда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АО «Медицинский университет Астана» Роль среднего медицинского персонала в проведении скрининговой программы в ПМСП</dc:title>
  <dc:creator>Жанагуль Бекбергенова</dc:creator>
  <cp:lastModifiedBy>Жанагуль Бекбергенова</cp:lastModifiedBy>
  <cp:revision>5</cp:revision>
  <dcterms:created xsi:type="dcterms:W3CDTF">2018-05-31T04:41:11Z</dcterms:created>
  <dcterms:modified xsi:type="dcterms:W3CDTF">2018-06-23T01:38:38Z</dcterms:modified>
</cp:coreProperties>
</file>